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51"/>
  </p:normalViewPr>
  <p:slideViewPr>
    <p:cSldViewPr snapToGrid="0" snapToObjects="1">
      <p:cViewPr>
        <p:scale>
          <a:sx n="106" d="100"/>
          <a:sy n="106" d="100"/>
        </p:scale>
        <p:origin x="165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74F4-CB41-DB4D-A5A3-5A12E71D3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307DB-12B6-3946-81A5-D07123EFE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E8142-45A7-C24A-AAE3-46407318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57F3-28E5-5A43-A259-84FA6B4F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91EC-CBEE-DB43-9724-E8F0309C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4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1E60-D170-1146-927C-F3397E1A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099C3-AFB7-764C-AE75-6AA192AF9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7F35-DE28-C347-90BB-CA42DC1D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3AEE-3C22-DA4F-B196-33A601B2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5FAC6-960F-2745-A9E0-B55D5FDB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DBFB9-7631-AB4A-9138-4E92D94DD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5EE63-2744-7446-BFDF-D792BE12F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7E61-4BD1-BE4C-975B-574133C7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7326-2726-A541-A0F1-9FD56708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1E7C-B12E-394A-861F-C1AABEEE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4C10-1D79-534B-8266-A067FDB0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E9BF-7764-134F-B7C8-F68EE786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F6C2-C9D5-A24B-9F74-6D934D0D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AF-730A-924F-83CE-6505284F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4121-6A4A-9048-A5E1-ACB031A2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137A-3CED-3C42-8EED-B2054DBF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0E5D0-C7FE-3247-B5BE-AD83E35D6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29058-716D-B446-B7A3-5ED413BB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E5403-C08E-264C-BCC0-A8083DF5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5DE13-4C98-294D-923C-F03832AC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07B3-5EAF-544D-B2A7-2BF04138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285D-BB5E-8D46-B507-8D37D1F34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58101-9EE5-C544-AFD2-E0EC80BF4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4E8BF-6386-834E-B665-22017D0E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5E25B-7D32-5C4A-939C-FE28D398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7CC62-10B2-F545-A245-601F6C27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40A1-459E-B84C-B4D7-95694780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DF2B5-CDB1-1642-B706-A1EF13A0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427B3-9446-634C-BA21-A995CC6C0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D5A6E-3175-1F40-B04E-1961C9EBD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91343-E317-7D42-907D-E270C8C78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E223E-9F4B-1A47-B731-A7352B96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0341F-890C-A142-B10F-CF849AD7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E683F-C1D9-6A4B-9417-82F0DD3B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C79C-30BB-9A46-A9D5-1C04698B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24294A-9EF9-B847-9F48-1CFDE005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22114-FB96-4940-BB7D-456206C8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8406B-595B-504E-96C1-0D71F62A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DDCD8-476C-004F-AC04-C96BE79D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0CE35-FF54-9D40-805A-5798B0CC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FED28-6A8E-8D40-99A0-F2AF09CD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F8D4-DF27-A848-8B06-9644A79D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A55D5-6CCE-B94B-86DD-29A8A60AB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D465D-37C3-ED47-B8BF-50C4DA5C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CFE53-4CA2-3543-9301-D78DE907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7A776-AD35-F64C-AB7F-973A2D5B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27C6A-85A6-4C41-878F-504A57A7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4D01-A3C5-5146-BA13-77D7F732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8C10B-0C2F-1740-B920-BE4499811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18009-E7D1-A943-9C37-E318D6620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FA560-8639-5C48-B418-111F064F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55599-6295-6140-92DF-38409BB9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3D99B-D49F-F54C-BB83-5FE7B5AA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6F56C-96A5-C447-B964-55CDCF7C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73EB7-3623-004C-96DB-61A3D5045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910D7-7C90-B342-946E-1E9D49B82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BF0D-0E43-0B44-988F-F33557A96BEE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638-E0E2-144B-A1E0-C9EE45C3C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0B648-F778-9B4A-BEE0-80937DBF0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B3E2-65A7-C647-AFB4-585B8D7C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models.larc.nasa.gov/CRM-NLF-unstructured-mesh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200D-7F01-514F-BF42-26E34199E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AIAA Transition Modeling Workshop CRM-NLF Unstructured Mesh Family Update/Clarification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55781-85AD-3646-BCFE-A6A99D353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CFD Transition Modeling Discussion Group Meeting</a:t>
            </a:r>
          </a:p>
          <a:p>
            <a:r>
              <a:rPr lang="en-US" dirty="0"/>
              <a:t>25 June 2020</a:t>
            </a:r>
          </a:p>
        </p:txBody>
      </p:sp>
    </p:spTree>
    <p:extLst>
      <p:ext uri="{BB962C8B-B14F-4D97-AF65-F5344CB8AC3E}">
        <p14:creationId xmlns:p14="http://schemas.microsoft.com/office/powerpoint/2010/main" val="218465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F37-5209-A44B-85EA-28B2D43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 Root TE (Family1 vs Family1A)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610A1-FD69-8F48-BC9F-7D5829CB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674" y="1854248"/>
            <a:ext cx="10212651" cy="4294089"/>
          </a:xfrm>
        </p:spPr>
      </p:pic>
    </p:spTree>
    <p:extLst>
      <p:ext uri="{BB962C8B-B14F-4D97-AF65-F5344CB8AC3E}">
        <p14:creationId xmlns:p14="http://schemas.microsoft.com/office/powerpoint/2010/main" val="377739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F37-5209-A44B-85EA-28B2D43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 Root LE (Family1 vs Family1A)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610A1-FD69-8F48-BC9F-7D5829CB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49" y="1854248"/>
            <a:ext cx="10280500" cy="4294089"/>
          </a:xfrm>
        </p:spPr>
      </p:pic>
    </p:spTree>
    <p:extLst>
      <p:ext uri="{BB962C8B-B14F-4D97-AF65-F5344CB8AC3E}">
        <p14:creationId xmlns:p14="http://schemas.microsoft.com/office/powerpoint/2010/main" val="80990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ACB6-E485-0543-84EF-D2876537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5FE3-E0B6-E64E-984A-F03D3D9D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to provide all three families</a:t>
            </a:r>
          </a:p>
          <a:p>
            <a:r>
              <a:rPr lang="en-US" dirty="0"/>
              <a:t>Suggest using Family1 or Family1A</a:t>
            </a:r>
          </a:p>
          <a:p>
            <a:r>
              <a:rPr lang="en-US" dirty="0"/>
              <a:t>Participants planning on using higher-order meshes should stick with Family1A</a:t>
            </a:r>
          </a:p>
          <a:p>
            <a:r>
              <a:rPr lang="en-US" dirty="0"/>
              <a:t>Be sure to document which family and refinement levels you are using</a:t>
            </a:r>
          </a:p>
        </p:txBody>
      </p:sp>
    </p:spTree>
    <p:extLst>
      <p:ext uri="{BB962C8B-B14F-4D97-AF65-F5344CB8AC3E}">
        <p14:creationId xmlns:p14="http://schemas.microsoft.com/office/powerpoint/2010/main" val="96663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07ED-116A-474A-A734-C0B6B0AD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F474-8C47-664F-B3BE-08B0C19A0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meshes courtesy of Steve Karman of Pointwise, Inc.</a:t>
            </a:r>
          </a:p>
          <a:p>
            <a:r>
              <a:rPr lang="en-US" dirty="0"/>
              <a:t>Two series of meshes currently available at </a:t>
            </a:r>
            <a:r>
              <a:rPr lang="en-US" dirty="0">
                <a:hlinkClick r:id="rId2"/>
              </a:rPr>
              <a:t>https://transmodels.larc.nasa.gov/CRM-NLF-unstructured-meshes/</a:t>
            </a:r>
            <a:r>
              <a:rPr lang="en-US" dirty="0"/>
              <a:t> (named Family0 and Family1)</a:t>
            </a:r>
          </a:p>
          <a:p>
            <a:r>
              <a:rPr lang="en-US" dirty="0"/>
              <a:t>Both series have </a:t>
            </a:r>
            <a:r>
              <a:rPr lang="en-US" dirty="0" err="1"/>
              <a:t>tet</a:t>
            </a:r>
            <a:r>
              <a:rPr lang="en-US" dirty="0"/>
              <a:t>-only and prism-</a:t>
            </a:r>
            <a:r>
              <a:rPr lang="en-US" dirty="0" err="1"/>
              <a:t>tet</a:t>
            </a:r>
            <a:r>
              <a:rPr lang="en-US" dirty="0"/>
              <a:t> versions available</a:t>
            </a:r>
          </a:p>
          <a:p>
            <a:r>
              <a:rPr lang="en-US" dirty="0"/>
              <a:t>Issues elevating both Family0 and Family1 meshes to higher-order…third series incoming (Family1A), should be available soon with both Q1 and Q2 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6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B15E-DC99-F243-9B3F-3445AB3E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Distinctions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B4E83-C9F1-424E-A3E0-C96C814F4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Family0</a:t>
            </a:r>
          </a:p>
          <a:p>
            <a:pPr lvl="1"/>
            <a:r>
              <a:rPr lang="en-US" dirty="0"/>
              <a:t>Uses ‘as provided’ CRM-NLF geometry</a:t>
            </a:r>
          </a:p>
          <a:p>
            <a:pPr lvl="1"/>
            <a:r>
              <a:rPr lang="en-US" dirty="0"/>
              <a:t>Unstructured surface domain on wing</a:t>
            </a:r>
          </a:p>
          <a:p>
            <a:pPr lvl="1"/>
            <a:r>
              <a:rPr lang="en-US" dirty="0"/>
              <a:t>Issues elevating due to sharp trailing edge on the fuselage</a:t>
            </a:r>
          </a:p>
          <a:p>
            <a:r>
              <a:rPr lang="en-US" dirty="0"/>
              <a:t>Family1</a:t>
            </a:r>
          </a:p>
          <a:p>
            <a:pPr lvl="1"/>
            <a:r>
              <a:rPr lang="en-US" dirty="0"/>
              <a:t>Truncated trailing edge on the fuselage</a:t>
            </a:r>
          </a:p>
          <a:p>
            <a:pPr lvl="1"/>
            <a:r>
              <a:rPr lang="en-US" dirty="0"/>
              <a:t>Diagonalized structured surface domain on wing</a:t>
            </a:r>
          </a:p>
          <a:p>
            <a:pPr lvl="1"/>
            <a:r>
              <a:rPr lang="en-US" dirty="0"/>
              <a:t>Issue elevating, this time due to geometry tolerances at wing root</a:t>
            </a:r>
          </a:p>
          <a:p>
            <a:r>
              <a:rPr lang="en-US" dirty="0"/>
              <a:t>Family1A</a:t>
            </a:r>
          </a:p>
          <a:p>
            <a:pPr lvl="1"/>
            <a:r>
              <a:rPr lang="en-US" dirty="0"/>
              <a:t>Family1, with increased surface spacing at wing root to bypass geometry tolerance issues experienced in Family1</a:t>
            </a:r>
          </a:p>
        </p:txBody>
      </p:sp>
    </p:spTree>
    <p:extLst>
      <p:ext uri="{BB962C8B-B14F-4D97-AF65-F5344CB8AC3E}">
        <p14:creationId xmlns:p14="http://schemas.microsoft.com/office/powerpoint/2010/main" val="45337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A3F4-2D08-AC44-828E-5763B31F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Details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C09162-5D3E-E445-969A-357965C81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878263"/>
              </p:ext>
            </p:extLst>
          </p:nvPr>
        </p:nvGraphicFramePr>
        <p:xfrm>
          <a:off x="838197" y="2134492"/>
          <a:ext cx="10515606" cy="1748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963">
                  <a:extLst>
                    <a:ext uri="{9D8B030D-6E8A-4147-A177-3AD203B41FA5}">
                      <a16:colId xmlns:a16="http://schemas.microsoft.com/office/drawing/2014/main" val="1893429609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val="1837445054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1123110073"/>
                    </a:ext>
                  </a:extLst>
                </a:gridCol>
                <a:gridCol w="789521">
                  <a:extLst>
                    <a:ext uri="{9D8B030D-6E8A-4147-A177-3AD203B41FA5}">
                      <a16:colId xmlns:a16="http://schemas.microsoft.com/office/drawing/2014/main" val="3069280353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val="4169422264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32044114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3377953527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4199805802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3774218968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4064396746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282947099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2603765666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2003478880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321660270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3508491875"/>
                    </a:ext>
                  </a:extLst>
                </a:gridCol>
                <a:gridCol w="592141">
                  <a:extLst>
                    <a:ext uri="{9D8B030D-6E8A-4147-A177-3AD203B41FA5}">
                      <a16:colId xmlns:a16="http://schemas.microsoft.com/office/drawing/2014/main" val="1139943233"/>
                    </a:ext>
                  </a:extLst>
                </a:gridCol>
              </a:tblGrid>
              <a:tr h="14567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Tet Series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Q2 Tet Series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Prism-Tet Series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581106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Refine Series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~TE_dim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delta 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GR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nodes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Tets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nodes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Tets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nodes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Tets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#Pyrs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#Pris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1774143327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0.00002325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2688873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15913437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15913437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2688873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1365616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46963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4817965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861746276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0.0000186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1.195440625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4445569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26370305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26370305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4445569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1857284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68475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8125357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1593660557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0.0000155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1.160397208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6754044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40126609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40126609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6754044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2409675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90203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12512176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85689933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1.16666667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1.32857E-05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1.135996911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9698135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57686816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9698135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3022310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119910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18141562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2252301031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1.14285714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0.000011625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1.118033989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13323119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79321147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13323119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3662404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150960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25118941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4150854333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3015172627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2920945450"/>
                  </a:ext>
                </a:extLst>
              </a:tr>
              <a:tr h="14567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2272083408"/>
                  </a:ext>
                </a:extLst>
              </a:tr>
              <a:tr h="14567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Tet Series = CRM-NLF_[A,B…].cgns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165703056"/>
                  </a:ext>
                </a:extLst>
              </a:tr>
              <a:tr h="14567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Prism-Tet Series = CRM-NLF_P-T_[A,B…].</a:t>
                      </a:r>
                      <a:r>
                        <a:rPr lang="en-US" sz="900" u="none" strike="noStrike" dirty="0" err="1">
                          <a:effectLst/>
                        </a:rPr>
                        <a:t>cgns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/>
                </a:tc>
                <a:extLst>
                  <a:ext uri="{0D108BD9-81ED-4DB2-BD59-A6C34878D82A}">
                    <a16:rowId xmlns:a16="http://schemas.microsoft.com/office/drawing/2014/main" val="124340358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80B37C-E41B-A34C-AB50-670E6E5CB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11197"/>
              </p:ext>
            </p:extLst>
          </p:nvPr>
        </p:nvGraphicFramePr>
        <p:xfrm>
          <a:off x="838200" y="4291604"/>
          <a:ext cx="10515603" cy="209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187">
                  <a:extLst>
                    <a:ext uri="{9D8B030D-6E8A-4147-A177-3AD203B41FA5}">
                      <a16:colId xmlns:a16="http://schemas.microsoft.com/office/drawing/2014/main" val="2430780956"/>
                    </a:ext>
                  </a:extLst>
                </a:gridCol>
                <a:gridCol w="756913">
                  <a:extLst>
                    <a:ext uri="{9D8B030D-6E8A-4147-A177-3AD203B41FA5}">
                      <a16:colId xmlns:a16="http://schemas.microsoft.com/office/drawing/2014/main" val="791249407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3419655668"/>
                    </a:ext>
                  </a:extLst>
                </a:gridCol>
                <a:gridCol w="763494">
                  <a:extLst>
                    <a:ext uri="{9D8B030D-6E8A-4147-A177-3AD203B41FA5}">
                      <a16:colId xmlns:a16="http://schemas.microsoft.com/office/drawing/2014/main" val="1409206616"/>
                    </a:ext>
                  </a:extLst>
                </a:gridCol>
                <a:gridCol w="756913">
                  <a:extLst>
                    <a:ext uri="{9D8B030D-6E8A-4147-A177-3AD203B41FA5}">
                      <a16:colId xmlns:a16="http://schemas.microsoft.com/office/drawing/2014/main" val="3483832123"/>
                    </a:ext>
                  </a:extLst>
                </a:gridCol>
                <a:gridCol w="745943">
                  <a:extLst>
                    <a:ext uri="{9D8B030D-6E8A-4147-A177-3AD203B41FA5}">
                      <a16:colId xmlns:a16="http://schemas.microsoft.com/office/drawing/2014/main" val="2914650317"/>
                    </a:ext>
                  </a:extLst>
                </a:gridCol>
                <a:gridCol w="745943">
                  <a:extLst>
                    <a:ext uri="{9D8B030D-6E8A-4147-A177-3AD203B41FA5}">
                      <a16:colId xmlns:a16="http://schemas.microsoft.com/office/drawing/2014/main" val="1465750689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239221271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1484622822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1256204988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2516879194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2889113827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2224814566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2448866309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465936578"/>
                    </a:ext>
                  </a:extLst>
                </a:gridCol>
                <a:gridCol w="572621">
                  <a:extLst>
                    <a:ext uri="{9D8B030D-6E8A-4147-A177-3AD203B41FA5}">
                      <a16:colId xmlns:a16="http://schemas.microsoft.com/office/drawing/2014/main" val="3369514599"/>
                    </a:ext>
                  </a:extLst>
                </a:gridCol>
              </a:tblGrid>
              <a:tr h="14079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 Tet Series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Prism-Tet Series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82863"/>
                  </a:ext>
                </a:extLst>
              </a:tr>
              <a:tr h="260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Refine Series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TE_dim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delta 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GR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~Curvature Angle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 nodes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 Tets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 nodes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 nodes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 Tets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#Pyrs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#Pris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2875351521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0.66666667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0.0000465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264125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1523093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2075591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264125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436685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355704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2205581974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0.000031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1.666666667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10.66666667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856446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5011020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6775861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856446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982451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24113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1326781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1089101623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0.00002325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2959071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17515860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23530723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2959071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1730518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49378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5228862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2774021452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0.0000186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1.195440625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5532428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32835568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5532428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2739936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79040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9979184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3772391846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0.0000155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1.160397208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5.333333333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9290729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55244067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9290729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4065882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116673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16981613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4116378847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1.16666667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1.32857E-05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1.135996911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4.571428571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14448679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86029854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14448679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5683341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162708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26673699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3809714152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1.14285714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0.000011625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1.118033989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21226320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126514198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21226320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7685855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216637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39465023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378607653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1668896921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3490405790"/>
                  </a:ext>
                </a:extLst>
              </a:tr>
              <a:tr h="140795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2277589258"/>
                  </a:ext>
                </a:extLst>
              </a:tr>
              <a:tr h="140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Tet Series = CRM-NLF_mesh[4,6,8,10…].[mesh_format]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337775750"/>
                  </a:ext>
                </a:extLst>
              </a:tr>
              <a:tr h="140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Prism-Tet Series = CRM-NLF_P-Tmesh[4,6,8,10…].[mesh_format]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0" marR="6600" marT="6600" marB="0" anchor="b"/>
                </a:tc>
                <a:extLst>
                  <a:ext uri="{0D108BD9-81ED-4DB2-BD59-A6C34878D82A}">
                    <a16:rowId xmlns:a16="http://schemas.microsoft.com/office/drawing/2014/main" val="28743851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C42704-E5BC-7943-B399-4FB8DA550B96}"/>
              </a:ext>
            </a:extLst>
          </p:cNvPr>
          <p:cNvSpPr txBox="1"/>
          <p:nvPr/>
        </p:nvSpPr>
        <p:spPr>
          <a:xfrm>
            <a:off x="838197" y="1699130"/>
            <a:ext cx="114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Family0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E7614-9F04-4649-80E2-CBDA1497151C}"/>
              </a:ext>
            </a:extLst>
          </p:cNvPr>
          <p:cNvSpPr txBox="1"/>
          <p:nvPr/>
        </p:nvSpPr>
        <p:spPr>
          <a:xfrm>
            <a:off x="838196" y="3882544"/>
            <a:ext cx="114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Family1</a:t>
            </a:r>
          </a:p>
        </p:txBody>
      </p:sp>
    </p:spTree>
    <p:extLst>
      <p:ext uri="{BB962C8B-B14F-4D97-AF65-F5344CB8AC3E}">
        <p14:creationId xmlns:p14="http://schemas.microsoft.com/office/powerpoint/2010/main" val="279627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F37-5209-A44B-85EA-28B2D43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Fuselage Trailing Edge (Family0 vs Family1(A))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610A1-FD69-8F48-BC9F-7D5829CB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597" y="1825625"/>
            <a:ext cx="10348806" cy="4351337"/>
          </a:xfrm>
        </p:spPr>
      </p:pic>
    </p:spTree>
    <p:extLst>
      <p:ext uri="{BB962C8B-B14F-4D97-AF65-F5344CB8AC3E}">
        <p14:creationId xmlns:p14="http://schemas.microsoft.com/office/powerpoint/2010/main" val="111473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F37-5209-A44B-85EA-28B2D43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Fuselage Trailing Edge (Family0 vs Family1(A))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610A1-FD69-8F48-BC9F-7D5829CB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597" y="1839984"/>
            <a:ext cx="10348806" cy="4322619"/>
          </a:xfrm>
        </p:spPr>
      </p:pic>
    </p:spTree>
    <p:extLst>
      <p:ext uri="{BB962C8B-B14F-4D97-AF65-F5344CB8AC3E}">
        <p14:creationId xmlns:p14="http://schemas.microsoft.com/office/powerpoint/2010/main" val="139029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F37-5209-A44B-85EA-28B2D43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Fuselage Nose (Family0 vs Family1(A))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610A1-FD69-8F48-BC9F-7D5829CB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48" y="1839984"/>
            <a:ext cx="10280504" cy="4322619"/>
          </a:xfrm>
        </p:spPr>
      </p:pic>
    </p:spTree>
    <p:extLst>
      <p:ext uri="{BB962C8B-B14F-4D97-AF65-F5344CB8AC3E}">
        <p14:creationId xmlns:p14="http://schemas.microsoft.com/office/powerpoint/2010/main" val="78814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F37-5209-A44B-85EA-28B2D43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 (Family0 vs Family1(A))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610A1-FD69-8F48-BC9F-7D5829CB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48" y="1839984"/>
            <a:ext cx="10280504" cy="4322618"/>
          </a:xfrm>
        </p:spPr>
      </p:pic>
    </p:spTree>
    <p:extLst>
      <p:ext uri="{BB962C8B-B14F-4D97-AF65-F5344CB8AC3E}">
        <p14:creationId xmlns:p14="http://schemas.microsoft.com/office/powerpoint/2010/main" val="34274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1F37-5209-A44B-85EA-28B2D43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 Root LE (Family0 vs Family1(A))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610A1-FD69-8F48-BC9F-7D5829CBA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49" y="1839984"/>
            <a:ext cx="10280501" cy="4322618"/>
          </a:xfrm>
        </p:spPr>
      </p:pic>
    </p:spTree>
    <p:extLst>
      <p:ext uri="{BB962C8B-B14F-4D97-AF65-F5344CB8AC3E}">
        <p14:creationId xmlns:p14="http://schemas.microsoft.com/office/powerpoint/2010/main" val="70008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6802</TotalTime>
  <Words>517</Words>
  <Application>Microsoft Macintosh PowerPoint</Application>
  <PresentationFormat>Widescreen</PresentationFormat>
  <Paragraphs>215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AIAA Transition Modeling Workshop CRM-NLF Unstructured Mesh Family Update/Clarification</vt:lpstr>
      <vt:lpstr>Overview</vt:lpstr>
      <vt:lpstr>Family Distinctions</vt:lpstr>
      <vt:lpstr>Family Details</vt:lpstr>
      <vt:lpstr>Fuselage Trailing Edge (Family0 vs Family1(A))</vt:lpstr>
      <vt:lpstr>Fuselage Trailing Edge (Family0 vs Family1(A))</vt:lpstr>
      <vt:lpstr>Fuselage Nose (Family0 vs Family1(A))</vt:lpstr>
      <vt:lpstr>Wing (Family0 vs Family1(A))</vt:lpstr>
      <vt:lpstr>Wing Root LE (Family0 vs Family1(A))</vt:lpstr>
      <vt:lpstr>Wing Root TE (Family1 vs Family1A)</vt:lpstr>
      <vt:lpstr>Wing Root LE (Family1 vs Family1A)</vt:lpstr>
      <vt:lpstr>Recommendations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AIAA Transition Modeling Workshop CRM-NLF Unstructured Mesh Family Update/Clarification</dc:title>
  <dc:creator>Stefanski, Douglas Lawrence</dc:creator>
  <cp:lastModifiedBy>Stefanski, Douglas Lawrence</cp:lastModifiedBy>
  <cp:revision>5</cp:revision>
  <dcterms:created xsi:type="dcterms:W3CDTF">2020-06-24T20:24:20Z</dcterms:created>
  <dcterms:modified xsi:type="dcterms:W3CDTF">2020-06-29T13:46:47Z</dcterms:modified>
</cp:coreProperties>
</file>